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28.xml.rels" ContentType="application/vnd.openxmlformats-package.relationships+xml"/>
  <Override PartName="/ppt/notesSlides/_rels/notesSlide20.xml.rels" ContentType="application/vnd.openxmlformats-package.relationships+xml"/>
  <Override PartName="/ppt/notesSlides/notesSlide28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30.xml.rels" ContentType="application/vnd.openxmlformats-package.relationships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8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_rels/slide27.xml.rels" ContentType="application/vnd.openxmlformats-package.relationships+xml"/>
  <Override PartName="/ppt/slides/_rels/slide21.xml.rels" ContentType="application/vnd.openxmlformats-package.relationships+xml"/>
  <Override PartName="/ppt/slides/_rels/slide5.xml.rels" ContentType="application/vnd.openxmlformats-package.relationships+xml"/>
  <Override PartName="/ppt/slides/_rels/slide20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8.xml" ContentType="application/vnd.openxmlformats-officedocument.presentationml.slide+xml"/>
  <Override PartName="/ppt/slides/slide17.xml" ContentType="application/vnd.openxmlformats-officedocument.presentationml.slide+xml"/>
  <Override PartName="/ppt/slides/slide7.xml" ContentType="application/vnd.openxmlformats-officedocument.presentationml.slide+xml"/>
  <Override PartName="/ppt/slides/slide16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35.jpeg" ContentType="image/jpeg"/>
  <Override PartName="/ppt/media/image34.jpeg" ContentType="image/jpeg"/>
  <Override PartName="/ppt/media/image29.jpeg" ContentType="image/jpeg"/>
  <Override PartName="/ppt/media/image9.jpeg" ContentType="image/jpeg"/>
  <Override PartName="/ppt/media/image21.jpeg" ContentType="image/jpeg"/>
  <Override PartName="/ppt/media/image8.jpeg" ContentType="image/jpeg"/>
  <Override PartName="/ppt/media/image20.jpeg" ContentType="image/jpeg"/>
  <Override PartName="/ppt/media/image19.jpeg" ContentType="image/jpeg"/>
  <Override PartName="/ppt/media/image18.jpeg" ContentType="image/jpeg"/>
  <Override PartName="/ppt/media/image17.jpeg" ContentType="image/jpeg"/>
  <Override PartName="/ppt/media/image14.jpeg" ContentType="image/jpeg"/>
  <Override PartName="/ppt/media/image13.jpeg" ContentType="image/jpeg"/>
  <Override PartName="/ppt/media/image12.jpeg" ContentType="image/jpeg"/>
  <Override PartName="/ppt/media/image11.jpeg" ContentType="image/jpeg"/>
  <Override PartName="/ppt/media/image10.jpeg" ContentType="image/jpeg"/>
  <Override PartName="/ppt/media/image33.jpeg" ContentType="image/jpeg"/>
  <Override PartName="/ppt/media/image28.jpeg" ContentType="image/jpeg"/>
  <Override PartName="/ppt/media/image7.jpeg" ContentType="image/jpeg"/>
  <Override PartName="/ppt/media/image32.jpeg" ContentType="image/jpeg"/>
  <Override PartName="/ppt/media/image27.jpeg" ContentType="image/jpeg"/>
  <Override PartName="/ppt/media/image6.jpeg" ContentType="image/jpeg"/>
  <Override PartName="/ppt/media/image31.jpeg" ContentType="image/jpeg"/>
  <Override PartName="/ppt/media/image26.jpeg" ContentType="image/jpeg"/>
  <Override PartName="/ppt/media/image5.jpeg" ContentType="image/jpeg"/>
  <Override PartName="/ppt/media/image30.jpeg" ContentType="image/jpeg"/>
  <Override PartName="/ppt/media/image25.jpeg" ContentType="image/jpeg"/>
  <Override PartName="/ppt/media/image4.jpeg" ContentType="image/jpeg"/>
  <Override PartName="/ppt/media/image24.jpeg" ContentType="image/jpeg"/>
  <Override PartName="/ppt/media/image3.jpeg" ContentType="image/jpeg"/>
  <Override PartName="/ppt/media/image16.jpeg" ContentType="image/jpeg"/>
  <Override PartName="/ppt/media/image23.jpeg" ContentType="image/jpeg"/>
  <Override PartName="/ppt/media/image2.jpeg" ContentType="image/jpeg"/>
  <Override PartName="/ppt/media/image15.jpeg" ContentType="image/jpeg"/>
  <Override PartName="/ppt/media/image22.jpeg" ContentType="image/jpeg"/>
  <Override PartName="/ppt/media/image1.jpeg" ContentType="image/jpeg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es-AR"/>
              <a:t>Pulse para editar el formato de las notas</a:t>
            </a:r>
            <a:endParaRPr/>
          </a:p>
        </p:txBody>
      </p:sp>
      <p:sp>
        <p:nvSpPr>
          <p:cNvPr id="16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es-AR"/>
              <a:t>&lt;encabezado&gt;</a:t>
            </a:r>
            <a:endParaRPr/>
          </a:p>
        </p:txBody>
      </p:sp>
      <p:sp>
        <p:nvSpPr>
          <p:cNvPr id="16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es-AR"/>
              <a:t>&lt;fecha/hora&gt;</a:t>
            </a:r>
            <a:endParaRPr/>
          </a:p>
        </p:txBody>
      </p:sp>
      <p:sp>
        <p:nvSpPr>
          <p:cNvPr id="16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es-AR"/>
              <a:t>&lt;pie de página&gt;</a:t>
            </a:r>
            <a:endParaRPr/>
          </a:p>
        </p:txBody>
      </p:sp>
      <p:sp>
        <p:nvSpPr>
          <p:cNvPr id="17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A342AC16-18E4-4001-994F-2381A9845540}" type="slidenum">
              <a:rPr lang="es-AR"/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71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82F1E325-D93E-449C-A9D1-A7929D356EC6}" type="slidenum">
              <a:rPr lang="es-A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73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AFAE7F5B-17E5-4E92-A136-423EBAB2A548}" type="slidenum">
              <a:rPr lang="es-A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914400" y="1447920"/>
            <a:ext cx="777204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914400" y="274680"/>
            <a:ext cx="7772040" cy="5744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914400" y="1447920"/>
            <a:ext cx="777204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132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914400" y="1447920"/>
            <a:ext cx="777204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914400" y="274680"/>
            <a:ext cx="7772040" cy="5744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132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5" name="PlaceHolder 2"/>
          <p:cNvSpPr>
            <a:spLocks noGrp="1"/>
          </p:cNvSpPr>
          <p:nvPr>
            <p:ph type="subTitle"/>
          </p:nvPr>
        </p:nvSpPr>
        <p:spPr>
          <a:xfrm>
            <a:off x="914400" y="1447920"/>
            <a:ext cx="777204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ubTitle"/>
          </p:nvPr>
        </p:nvSpPr>
        <p:spPr>
          <a:xfrm>
            <a:off x="914400" y="274680"/>
            <a:ext cx="7772040" cy="5744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132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20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914400" y="274680"/>
            <a:ext cx="7772040" cy="5744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91440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896360" y="383544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896360" y="1447920"/>
            <a:ext cx="37922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14400" y="3835440"/>
            <a:ext cx="777132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fmla="val 4929" name="adj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CustomShape 4"/>
          <p:cNvSpPr/>
          <p:nvPr/>
        </p:nvSpPr>
        <p:spPr>
          <a:xfrm>
            <a:off x="65160" y="69840"/>
            <a:ext cx="9012960" cy="6691680"/>
          </a:xfrm>
          <a:prstGeom prst="roundRect">
            <a:avLst>
              <a:gd fmla="val 4929" name="adj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r>
              <a:rPr lang="es-AR" sz="1400">
                <a:solidFill>
                  <a:srgbClr val="696464"/>
                </a:solidFill>
                <a:latin typeface="Perpetua"/>
              </a:rPr>
              <a:t>28/03/14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anchor="ctr" anchorCtr="1" bIns="0" lIns="0" rIns="0" tIns="0"/>
          <a:p>
            <a:pPr>
              <a:lnSpc>
                <a:spcPct val="100000"/>
              </a:lnSpc>
            </a:pPr>
            <a:fld id="{0654B236-7170-43AB-9936-16C6B58437DC}" type="slidenum">
              <a:rPr lang="es-AR" sz="1400">
                <a:solidFill>
                  <a:srgbClr val="ffffff"/>
                </a:solidFill>
                <a:latin typeface="Franklin Gothic Book"/>
              </a:rPr>
              <a:t>&lt;número&gt;</a:t>
            </a:fld>
            <a:endParaRPr/>
          </a:p>
        </p:txBody>
      </p:sp>
      <p:sp>
        <p:nvSpPr>
          <p:cNvPr id="7" name="CustomShape 8"/>
          <p:cNvSpPr/>
          <p:nvPr/>
        </p:nvSpPr>
        <p:spPr>
          <a:xfrm>
            <a:off x="63000" y="1449360"/>
            <a:ext cx="9021240" cy="1527120"/>
          </a:xfrm>
          <a:prstGeom prst="rect">
            <a:avLst/>
          </a:prstGeom>
          <a:solidFill>
            <a:srgbClr val="d34817"/>
          </a:solidFill>
        </p:spPr>
      </p:sp>
      <p:sp>
        <p:nvSpPr>
          <p:cNvPr id="8" name="CustomShape 9"/>
          <p:cNvSpPr/>
          <p:nvPr/>
        </p:nvSpPr>
        <p:spPr>
          <a:xfrm>
            <a:off x="63000" y="1396800"/>
            <a:ext cx="9021240" cy="120240"/>
          </a:xfrm>
          <a:prstGeom prst="rect">
            <a:avLst/>
          </a:prstGeom>
          <a:solidFill>
            <a:srgbClr val="e5b1ab"/>
          </a:solidFill>
        </p:spPr>
      </p:sp>
      <p:sp>
        <p:nvSpPr>
          <p:cNvPr id="9" name="CustomShape 10"/>
          <p:cNvSpPr/>
          <p:nvPr/>
        </p:nvSpPr>
        <p:spPr>
          <a:xfrm>
            <a:off x="63000" y="2976480"/>
            <a:ext cx="9021240" cy="110160"/>
          </a:xfrm>
          <a:prstGeom prst="rect">
            <a:avLst/>
          </a:prstGeom>
          <a:solidFill>
            <a:srgbClr val="918485"/>
          </a:solidFill>
        </p:spPr>
      </p:sp>
      <p:sp>
        <p:nvSpPr>
          <p:cNvPr id="10" name="PlaceHolder 11"/>
          <p:cNvSpPr>
            <a:spLocks noGrp="1"/>
          </p:cNvSpPr>
          <p:nvPr>
            <p:ph type="title"/>
          </p:nvPr>
        </p:nvSpPr>
        <p:spPr>
          <a:xfrm>
            <a:off x="457200" y="1505880"/>
            <a:ext cx="8229240" cy="1469520"/>
          </a:xfrm>
          <a:prstGeom prst="rect">
            <a:avLst/>
          </a:prstGeom>
        </p:spPr>
        <p:txBody>
          <a:bodyPr anchor="ctr" bIns="91440" lIns="90000" rIns="90000" tIns="45000"/>
          <a:p>
            <a:pPr algn="ctr">
              <a:lnSpc>
                <a:spcPct val="100000"/>
              </a:lnSpc>
            </a:pPr>
            <a:r>
              <a:rPr lang="es-MX" sz="4000">
                <a:solidFill>
                  <a:srgbClr val="ffffff"/>
                </a:solidFill>
                <a:latin typeface="Franklin Gothic Book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s-MX"/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MX"/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MX"/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MX"/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MX"/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MX"/>
              <a:t>Sexto nivel del esquema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s-MX"/>
              <a:t>Séptimo nivel del 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5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fmla="val 4929" name="adj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6" name="PlaceHolder 3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r>
              <a:rPr lang="es-AR" sz="1400">
                <a:solidFill>
                  <a:srgbClr val="696464"/>
                </a:solidFill>
                <a:latin typeface="Perpetua"/>
              </a:rPr>
              <a:t>28/03/14</a:t>
            </a:r>
            <a:endParaRPr/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49" name="PlaceHolder 6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anchor="ctr" anchorCtr="1" bIns="0" lIns="0" rIns="0" tIns="0"/>
          <a:p>
            <a:pPr algn="ctr">
              <a:lnSpc>
                <a:spcPct val="100000"/>
              </a:lnSpc>
            </a:pPr>
            <a:fld id="{E7634401-59EE-4C23-AD7F-104D49DAF2C2}" type="slidenum">
              <a:rPr lang="es-AR" sz="1400">
                <a:solidFill>
                  <a:srgbClr val="ffffff"/>
                </a:solidFill>
                <a:latin typeface="Franklin Gothic Book"/>
              </a:rPr>
              <a:t>&lt;número&gt;</a:t>
            </a:fld>
            <a:endParaRPr/>
          </a:p>
        </p:txBody>
      </p:sp>
      <p:sp>
        <p:nvSpPr>
          <p:cNvPr id="50" name="PlaceHolder 7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Sexto nivel del esquema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Perpetua"/>
              </a:rPr>
              <a:t>Séptimo nivel del esquemaHaga clic para modificar el estilo de texto del patrón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Perpetua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s-MX" sz="2000">
                <a:solidFill>
                  <a:srgbClr val="000000"/>
                </a:solidFill>
                <a:latin typeface="Perpetua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000">
                <a:solidFill>
                  <a:srgbClr val="000000"/>
                </a:solidFill>
                <a:latin typeface="Perpetua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s-MX" sz="2000">
                <a:solidFill>
                  <a:srgbClr val="000000"/>
                </a:solidFill>
                <a:latin typeface="Perpetua"/>
              </a:rPr>
              <a:t>Quinto nivel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4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fmla="val 4929" name="adj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r>
              <a:rPr lang="es-AR" sz="1400">
                <a:solidFill>
                  <a:srgbClr val="696464"/>
                </a:solidFill>
                <a:latin typeface="Perpetua"/>
              </a:rPr>
              <a:t>28/03/14</a:t>
            </a:r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anchor="ctr" anchorCtr="1" bIns="0" lIns="0" rIns="0" tIns="0"/>
          <a:p>
            <a:pPr algn="ctr">
              <a:lnSpc>
                <a:spcPct val="100000"/>
              </a:lnSpc>
            </a:pPr>
            <a:fld id="{C9A76447-669A-4885-9CAC-F58E8DB5C83E}" type="slidenum">
              <a:rPr lang="es-AR" sz="1400">
                <a:solidFill>
                  <a:srgbClr val="ffffff"/>
                </a:solidFill>
                <a:latin typeface="Franklin Gothic Book"/>
              </a:rPr>
              <a:t>&lt;número&gt;</a:t>
            </a:fld>
            <a:endParaRPr/>
          </a:p>
        </p:txBody>
      </p:sp>
      <p:sp>
        <p:nvSpPr>
          <p:cNvPr id="88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s-MX"/>
              <a:t>Pulse para editar el formato del texto de título</a:t>
            </a:r>
            <a:endParaRPr/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s-MX"/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MX"/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MX"/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MX"/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MX"/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MX"/>
              <a:t>Sexto nivel del esquema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s-MX"/>
              <a:t>Séptimo nivel del 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23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fmla="val 4929" name="adj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124" name="CustomShape 3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25" name="CustomShape 4"/>
          <p:cNvSpPr/>
          <p:nvPr/>
        </p:nvSpPr>
        <p:spPr>
          <a:xfrm>
            <a:off x="65160" y="69840"/>
            <a:ext cx="9012960" cy="6691680"/>
          </a:xfrm>
          <a:prstGeom prst="roundRect">
            <a:avLst>
              <a:gd fmla="val 4929" name="adj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126" name="PlaceHolder 5"/>
          <p:cNvSpPr>
            <a:spLocks noGrp="1"/>
          </p:cNvSpPr>
          <p:nvPr>
            <p:ph type="title"/>
          </p:nvPr>
        </p:nvSpPr>
        <p:spPr>
          <a:xfrm>
            <a:off x="722160" y="952560"/>
            <a:ext cx="7772040" cy="136188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722160" y="2548080"/>
            <a:ext cx="7772040" cy="13377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Sexto nivel del esquema</a:t>
            </a:r>
            <a:endParaRPr/>
          </a:p>
          <a:p>
            <a:pPr>
              <a:lnSpc>
                <a:spcPct val="100000"/>
              </a:lnSpc>
            </a:pPr>
            <a:r>
              <a:rPr lang="es-MX" sz="2400">
                <a:solidFill>
                  <a:srgbClr val="8b8b8b"/>
                </a:solidFill>
                <a:latin typeface="Perpetua"/>
              </a:rPr>
              <a:t>Séptimo nivel del esquemaHaga clic para modificar el estilo de texto del patrón</a:t>
            </a:r>
            <a:endParaRPr/>
          </a:p>
        </p:txBody>
      </p:sp>
      <p:sp>
        <p:nvSpPr>
          <p:cNvPr id="128" name="PlaceHolder 7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r>
              <a:rPr lang="es-AR" sz="1400">
                <a:solidFill>
                  <a:srgbClr val="696464"/>
                </a:solidFill>
                <a:latin typeface="Perpetua"/>
              </a:rPr>
              <a:t>28/03/14</a:t>
            </a:r>
            <a:endParaRPr/>
          </a:p>
        </p:txBody>
      </p:sp>
      <p:sp>
        <p:nvSpPr>
          <p:cNvPr id="129" name="PlaceHolder 8"/>
          <p:cNvSpPr>
            <a:spLocks noGrp="1"/>
          </p:cNvSpPr>
          <p:nvPr>
            <p:ph type="ftr"/>
          </p:nvPr>
        </p:nvSpPr>
        <p:spPr>
          <a:xfrm>
            <a:off x="800280" y="6172200"/>
            <a:ext cx="4000320" cy="45684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130" name="CustomShape 9"/>
          <p:cNvSpPr/>
          <p:nvPr/>
        </p:nvSpPr>
        <p:spPr>
          <a:xfrm flipV="1" rot="10800000">
            <a:off x="-8943840" y="2284560"/>
            <a:ext cx="9013320" cy="91080"/>
          </a:xfrm>
          <a:prstGeom prst="rect">
            <a:avLst/>
          </a:prstGeom>
          <a:solidFill>
            <a:srgbClr val="d34817"/>
          </a:solidFill>
        </p:spPr>
      </p:sp>
      <p:sp>
        <p:nvSpPr>
          <p:cNvPr id="131" name="CustomShape 10"/>
          <p:cNvSpPr/>
          <p:nvPr/>
        </p:nvSpPr>
        <p:spPr>
          <a:xfrm>
            <a:off x="69120" y="2341440"/>
            <a:ext cx="9013320" cy="45360"/>
          </a:xfrm>
          <a:prstGeom prst="rect">
            <a:avLst/>
          </a:prstGeom>
          <a:solidFill>
            <a:srgbClr val="e5b1ab"/>
          </a:solidFill>
        </p:spPr>
      </p:sp>
      <p:sp>
        <p:nvSpPr>
          <p:cNvPr id="132" name="CustomShape 11"/>
          <p:cNvSpPr/>
          <p:nvPr/>
        </p:nvSpPr>
        <p:spPr>
          <a:xfrm>
            <a:off x="68400" y="2468880"/>
            <a:ext cx="9014400" cy="45360"/>
          </a:xfrm>
          <a:prstGeom prst="rect">
            <a:avLst/>
          </a:prstGeom>
          <a:solidFill>
            <a:srgbClr val="918485"/>
          </a:solidFill>
        </p:spPr>
      </p:sp>
      <p:sp>
        <p:nvSpPr>
          <p:cNvPr id="133" name="PlaceHolder 12"/>
          <p:cNvSpPr>
            <a:spLocks noGrp="1"/>
          </p:cNvSpPr>
          <p:nvPr>
            <p:ph type="sldNum"/>
          </p:nvPr>
        </p:nvSpPr>
        <p:spPr>
          <a:xfrm>
            <a:off x="146160" y="6208920"/>
            <a:ext cx="456840" cy="456840"/>
          </a:xfrm>
          <a:prstGeom prst="rect">
            <a:avLst/>
          </a:prstGeom>
        </p:spPr>
        <p:txBody>
          <a:bodyPr anchor="ctr" anchorCtr="1" bIns="0" lIns="0" rIns="0" tIns="0"/>
          <a:p>
            <a:pPr algn="ctr">
              <a:lnSpc>
                <a:spcPct val="100000"/>
              </a:lnSpc>
            </a:pPr>
            <a:fld id="{943780B4-B3C7-4631-9162-A23520CC2729}" type="slidenum">
              <a:rPr lang="es-AR" sz="1400">
                <a:solidFill>
                  <a:srgbClr val="ffffff"/>
                </a:solidFill>
                <a:latin typeface="Franklin Gothic Book"/>
              </a:rPr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slideLayout" Target="../slideLayouts/slideLayout37.xml"/><Relationship Id="rId3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4.jpeg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8.jpeg"/><Relationship Id="rId2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9.jpeg"/><Relationship Id="rId2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30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32.jpeg"/><Relationship Id="rId2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34.jpeg"/><Relationship Id="rId2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35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1295280" y="3200400"/>
            <a:ext cx="6400440" cy="159984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es-AR" sz="2600">
                <a:solidFill>
                  <a:srgbClr val="696464"/>
                </a:solidFill>
                <a:latin typeface="Perpetua"/>
              </a:rPr>
              <a:t>Clara Jusidman</a:t>
            </a:r>
            <a:endParaRPr/>
          </a:p>
          <a:p>
            <a:pPr algn="ctr">
              <a:lnSpc>
                <a:spcPct val="100000"/>
              </a:lnSpc>
            </a:pPr>
            <a:r>
              <a:rPr lang="es-AR" sz="2600">
                <a:solidFill>
                  <a:srgbClr val="696464"/>
                </a:solidFill>
                <a:latin typeface="Perpetua"/>
              </a:rPr>
              <a:t>Incide Social A.C.</a:t>
            </a:r>
            <a:endParaRPr/>
          </a:p>
          <a:p>
            <a:pPr algn="ctr">
              <a:lnSpc>
                <a:spcPct val="100000"/>
              </a:lnSpc>
            </a:pPr>
            <a:r>
              <a:rPr lang="es-AR" sz="2600">
                <a:solidFill>
                  <a:srgbClr val="696464"/>
                </a:solidFill>
                <a:latin typeface="Perpetua"/>
              </a:rPr>
              <a:t>Instituto de Investigaciones Jurídicas UNAM</a:t>
            </a:r>
            <a:endParaRPr/>
          </a:p>
          <a:p>
            <a:pPr algn="ctr">
              <a:lnSpc>
                <a:spcPct val="100000"/>
              </a:lnSpc>
            </a:pPr>
            <a:r>
              <a:rPr lang="es-AR" sz="2600">
                <a:solidFill>
                  <a:srgbClr val="696464"/>
                </a:solidFill>
                <a:latin typeface="Perpetua"/>
              </a:rPr>
              <a:t>Septiembre 2011</a:t>
            </a:r>
            <a:endParaRPr/>
          </a:p>
        </p:txBody>
      </p:sp>
      <p:sp>
        <p:nvSpPr>
          <p:cNvPr id="172" name="TextShape 2"/>
          <p:cNvSpPr txBox="1"/>
          <p:nvPr/>
        </p:nvSpPr>
        <p:spPr>
          <a:xfrm>
            <a:off x="457200" y="1505880"/>
            <a:ext cx="8229240" cy="1469520"/>
          </a:xfrm>
          <a:prstGeom prst="rect">
            <a:avLst/>
          </a:prstGeom>
        </p:spPr>
        <p:txBody>
          <a:bodyPr anchor="ctr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ffffff"/>
                </a:solidFill>
                <a:latin typeface="Franklin Gothic Book"/>
              </a:rPr>
              <a:t>Causas sociales de la violencia</a:t>
            </a:r>
            <a:r>
              <a:rPr lang="es-MX" sz="4000">
                <a:solidFill>
                  <a:srgbClr val="ffffff"/>
                </a:solidFill>
                <a:latin typeface="Franklin Gothic Book"/>
              </a:rPr>
              <a:t>
</a:t>
            </a:r>
            <a:r>
              <a:rPr lang="es-MX" sz="4000">
                <a:solidFill>
                  <a:srgbClr val="ffffff"/>
                </a:solidFill>
                <a:latin typeface="Franklin Gothic Book"/>
              </a:rPr>
              <a:t>en entornos urbanos</a:t>
            </a:r>
            <a:endParaRPr/>
          </a:p>
        </p:txBody>
      </p:sp>
      <p:pic>
        <p:nvPicPr>
          <p:cNvPr descr="" id="173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642960" y="274680"/>
            <a:ext cx="8043480" cy="101088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400">
                <a:solidFill>
                  <a:srgbClr val="696464"/>
                </a:solidFill>
                <a:latin typeface="Franklin Gothic Book"/>
              </a:rPr>
              <a:t>Desarrollo urbano</a:t>
            </a:r>
            <a:endParaRPr/>
          </a:p>
        </p:txBody>
      </p:sp>
      <p:sp>
        <p:nvSpPr>
          <p:cNvPr id="199" name="TextShape 2"/>
          <p:cNvSpPr txBox="1"/>
          <p:nvPr/>
        </p:nvSpPr>
        <p:spPr>
          <a:xfrm>
            <a:off x="457200" y="1357200"/>
            <a:ext cx="8229240" cy="5071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es-MX" sz="2600">
                <a:solidFill>
                  <a:srgbClr val="000000"/>
                </a:solidFill>
                <a:latin typeface="Arial"/>
              </a:rPr>
              <a:t>Crecimiento urbano sin consideración de la seguridad ciudadana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Diseño urbano que privilegia el uso del automóvil aunque la mayoría de la población se moviliza por otros medios (transporte público, bicicleta, peatones)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Insuficiente transporte público y de mala calidad, en manos de mafias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Crecimiento desordenado sin vialidades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es-MX" sz="2600">
                <a:solidFill>
                  <a:srgbClr val="000000"/>
                </a:solidFill>
                <a:latin typeface="Arial"/>
              </a:rPr>
              <a:t>Desarrollo urbano segmentado, segregado y especializado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Ruptura de tejido social de barrios, colonias y comunidades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Guetización de las ciudades</a:t>
            </a:r>
            <a:endParaRPr/>
          </a:p>
        </p:txBody>
      </p:sp>
      <p:pic>
        <p:nvPicPr>
          <p:cNvPr descr="" id="200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Desarrollo urbano</a:t>
            </a:r>
            <a:endParaRPr/>
          </a:p>
        </p:txBody>
      </p:sp>
      <p:sp>
        <p:nvSpPr>
          <p:cNvPr id="202" name="TextShape 2"/>
          <p:cNvSpPr txBox="1"/>
          <p:nvPr/>
        </p:nvSpPr>
        <p:spPr>
          <a:xfrm>
            <a:off x="457200" y="1600200"/>
            <a:ext cx="8229240" cy="4900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es-MX" sz="2600">
                <a:solidFill>
                  <a:srgbClr val="000000"/>
                </a:solidFill>
                <a:latin typeface="Arial"/>
              </a:rPr>
              <a:t>Altas tasas de crecimiento demográfico  sin un consecuente desarrollo de infraestructura para la vida digna de los nuevos pobladores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Deslocalización creciente de los servicios sociales respecto de las zonas de vivienda de los grupos poblacionales que los requieren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Insuficiente desarrollo de esos servicios en los nuevos desarrollos (estancias infantiles, escuelas, clínicas, centros comunitarios, espacios de recreción)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03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1295280" y="3200400"/>
            <a:ext cx="6400440" cy="15998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endParaRPr/>
          </a:p>
        </p:txBody>
      </p:sp>
      <p:sp>
        <p:nvSpPr>
          <p:cNvPr id="205" name="TextShape 2"/>
          <p:cNvSpPr txBox="1"/>
          <p:nvPr/>
        </p:nvSpPr>
        <p:spPr>
          <a:xfrm>
            <a:off x="457200" y="1505880"/>
            <a:ext cx="8229240" cy="1469520"/>
          </a:xfrm>
          <a:prstGeom prst="rect">
            <a:avLst/>
          </a:prstGeom>
        </p:spPr>
        <p:txBody>
          <a:bodyPr anchor="ctr" bIns="91440" lIns="90000" rIns="90000" tIns="45000"/>
          <a:p>
            <a:pPr algn="ctr">
              <a:lnSpc>
                <a:spcPct val="100000"/>
              </a:lnSpc>
            </a:pPr>
            <a:r>
              <a:rPr lang="es-MX" sz="4000">
                <a:solidFill>
                  <a:srgbClr val="ffffff"/>
                </a:solidFill>
                <a:latin typeface="Franklin Gothic Book"/>
              </a:rPr>
              <a:t>Vivienda</a:t>
            </a:r>
            <a:endParaRPr/>
          </a:p>
        </p:txBody>
      </p:sp>
      <p:pic>
        <p:nvPicPr>
          <p:cNvPr descr="" id="206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Vivienda</a:t>
            </a:r>
            <a:endParaRPr/>
          </a:p>
        </p:txBody>
      </p:sp>
      <p:sp>
        <p:nvSpPr>
          <p:cNvPr id="208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es-MX" sz="8000">
                <a:solidFill>
                  <a:srgbClr val="000000"/>
                </a:solidFill>
                <a:latin typeface="Arial"/>
              </a:rPr>
              <a:t>Grandes urbanizaciones populares por medio de asentamientos irregulares  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8000">
                <a:solidFill>
                  <a:srgbClr val="000000"/>
                </a:solidFill>
                <a:latin typeface="Arial"/>
              </a:rPr>
              <a:t>en zonas no aptas para los asentamientos urbanos 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8000">
                <a:solidFill>
                  <a:srgbClr val="000000"/>
                </a:solidFill>
                <a:latin typeface="Arial"/>
              </a:rPr>
              <a:t>carentes de servicios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8000">
                <a:solidFill>
                  <a:srgbClr val="000000"/>
                </a:solidFill>
                <a:latin typeface="Arial"/>
              </a:rPr>
              <a:t>incertidumbre de la tenencia de la tierra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8000">
                <a:solidFill>
                  <a:srgbClr val="000000"/>
                </a:solidFill>
                <a:latin typeface="Arial"/>
              </a:rPr>
              <a:t>utilización de materiales reciclados. 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8000">
                <a:solidFill>
                  <a:srgbClr val="000000"/>
                </a:solidFill>
                <a:latin typeface="Arial"/>
              </a:rPr>
              <a:t>uso clandestino de servicios (electricidad, drenaje)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09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Vivienda</a:t>
            </a:r>
            <a:endParaRPr/>
          </a:p>
        </p:txBody>
      </p:sp>
      <p:sp>
        <p:nvSpPr>
          <p:cNvPr id="211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es-MX" sz="2800">
                <a:solidFill>
                  <a:srgbClr val="000000"/>
                </a:solidFill>
                <a:latin typeface="Arial"/>
              </a:rPr>
              <a:t>Viejas unidades habitacionales con crecientes problemas de violencia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Hacinamiento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Privatización de espacios públicos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Utilización de las viviendas para actividades económicas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Aumento de giros ilegales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Ausencia y corrupción de autoridades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12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Vivienda</a:t>
            </a:r>
            <a:endParaRPr/>
          </a:p>
        </p:txBody>
      </p:sp>
      <p:sp>
        <p:nvSpPr>
          <p:cNvPr id="214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b="1" lang="es-MX" sz="3000">
                <a:solidFill>
                  <a:srgbClr val="000000"/>
                </a:solidFill>
                <a:latin typeface="Arial"/>
              </a:rPr>
              <a:t>Nuevos desarrollos inmobiliarios alejados de las ciudades con: 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viviendas de ínfimo tamaño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gran número de viviendas,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con materiales de baja calidad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terrenos que no permiten la evolución de la vivienda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calles angostas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ausencia de espacios públicos y servicios sociales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15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468360" y="189000"/>
            <a:ext cx="8229240" cy="953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Vivienda</a:t>
            </a:r>
            <a:endParaRPr/>
          </a:p>
        </p:txBody>
      </p:sp>
      <p:sp>
        <p:nvSpPr>
          <p:cNvPr id="217" name="TextShape 2"/>
          <p:cNvSpPr txBox="1"/>
          <p:nvPr/>
        </p:nvSpPr>
        <p:spPr>
          <a:xfrm>
            <a:off x="357120" y="1500120"/>
            <a:ext cx="8572320" cy="5312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Segregación socioeconómica de la población en las ciudades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Riesgos ambientales en aumento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del número de viviendas abandonadas y bandalizadas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18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Efectos</a:t>
            </a:r>
            <a:endParaRPr/>
          </a:p>
        </p:txBody>
      </p:sp>
      <p:sp>
        <p:nvSpPr>
          <p:cNvPr id="220" name="TextShape 2"/>
          <p:cNvSpPr txBox="1"/>
          <p:nvPr/>
        </p:nvSpPr>
        <p:spPr>
          <a:xfrm>
            <a:off x="428760" y="1428840"/>
            <a:ext cx="8515080" cy="52146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Hacinamiento y problemas de convivencia en viviendas pequeñas.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Conflictos y enfrentamientos vecinales por privatización de espacios públicos y violaciones de uso del suelo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Ausencia de espacios para la privacía y encuentro de los jóvenes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Zonas de la ciudad que se quedan varias horas del día “sin ojos” que vigilen por el crecimiento especializado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Aislamiento y soledad de mujeres, infancia, adultos mayores y personas con discapacidad en fraccionamientos alejados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21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785880" y="0"/>
            <a:ext cx="791172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Efectos</a:t>
            </a:r>
            <a:endParaRPr/>
          </a:p>
        </p:txBody>
      </p:sp>
      <p:sp>
        <p:nvSpPr>
          <p:cNvPr id="223" name="TextShape 2"/>
          <p:cNvSpPr txBox="1"/>
          <p:nvPr/>
        </p:nvSpPr>
        <p:spPr>
          <a:xfrm>
            <a:off x="571320" y="1428840"/>
            <a:ext cx="8143560" cy="5312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Congestionamiento vial.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Prolongados tiempos de traslado de la población hacia el trabajo,  escuelas,  compras,  acceso a servicios sociales, etc. 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Aumento de la proporción del ingreso destinado al transporte. Rubro del gasto inelástico.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Aumento de violencia en el transporte público.</a:t>
            </a:r>
            <a:r>
              <a:rPr lang="es-MX" sz="2800">
                <a:solidFill>
                  <a:srgbClr val="000000"/>
                </a:solidFill>
                <a:latin typeface="Arial"/>
              </a:rPr>
              <a:t>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Aumento de accidentes de tránsito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Deserción escolar por costos de traslado y por temor a violencia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24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Efectos</a:t>
            </a:r>
            <a:endParaRPr/>
          </a:p>
        </p:txBody>
      </p:sp>
      <p:sp>
        <p:nvSpPr>
          <p:cNvPr id="226" name="TextShape 2"/>
          <p:cNvSpPr txBox="1"/>
          <p:nvPr/>
        </p:nvSpPr>
        <p:spPr>
          <a:xfrm>
            <a:off x="457200" y="1428840"/>
            <a:ext cx="8472240" cy="5071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Ruptura de redes de apoyo familiares por las enormes distancias: infancia que crece abandonada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 zonas de riesgo para mujeres, infancia y jóvenes: terrenos baldíos, trayectos poco iluminados, transporte público, bajo puentes, zonas de escondite y comisión de delitos para delincuentes, etc.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Dificultades de acceso rápido de y a servicios de emergencia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Encerramiento creciente de la infancia y adolescencia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Cansancio, enojo, frustración, aislamiento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 la desconfianza y el miedo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Inseguridad en la vivienda (tenencia, riesgos ambientales, de calidad)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27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Campos  estudiados</a:t>
            </a:r>
            <a:endParaRPr/>
          </a:p>
        </p:txBody>
      </p:sp>
      <p:sp>
        <p:nvSpPr>
          <p:cNvPr id="175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Desarrollo urbano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Vivienda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Crecimiento y estructura demográfica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Transformación de las familias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Capital y tejido social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Educación y servicios educativos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Otros servicios sociales (salud, cultura, recreación y deporte)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Empleo, ingresos y gastos de las familias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Patrones y hábitos de discriminación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Cultura de la legalidad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Papel de los medios de comunicación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Servicios de seguridad y de justicia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76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5857920"/>
            <a:ext cx="856800" cy="713880"/>
          </a:xfrm>
          <a:prstGeom prst="rect">
            <a:avLst/>
          </a:prstGeom>
        </p:spPr>
      </p:pic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722160" y="952560"/>
            <a:ext cx="7772040" cy="136188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Hallazgos en otros campos</a:t>
            </a:r>
            <a:endParaRPr/>
          </a:p>
        </p:txBody>
      </p:sp>
      <p:sp>
        <p:nvSpPr>
          <p:cNvPr id="229" name="TextShape 2"/>
          <p:cNvSpPr txBox="1"/>
          <p:nvPr/>
        </p:nvSpPr>
        <p:spPr>
          <a:xfrm>
            <a:off x="722160" y="2548080"/>
            <a:ext cx="7772040" cy="13377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pic>
        <p:nvPicPr>
          <p:cNvPr descr="" id="230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395280" y="0"/>
            <a:ext cx="82292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Educación</a:t>
            </a:r>
            <a:endParaRPr/>
          </a:p>
        </p:txBody>
      </p:sp>
      <p:sp>
        <p:nvSpPr>
          <p:cNvPr id="232" name="TextShape 2"/>
          <p:cNvSpPr txBox="1"/>
          <p:nvPr/>
        </p:nvSpPr>
        <p:spPr>
          <a:xfrm>
            <a:off x="857160" y="1052640"/>
            <a:ext cx="8072280" cy="5805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Insuficiente disponibilidad y accesibilidad a la educación media superior y superior respecto de la creciente demanda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Elevados índices de deserción escolar en educación media y media superior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Las principales causas de deserción se debe al desinterés de los niños y jóvenes para estudiar, se aburren; así como por  falta de recursos económicos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 </a:t>
            </a:r>
            <a:r>
              <a:rPr lang="es-MX" sz="2400">
                <a:solidFill>
                  <a:srgbClr val="000000"/>
                </a:solidFill>
                <a:latin typeface="Arial"/>
              </a:rPr>
              <a:t>Descenso de la pertinencia, significado y valoración de la escuela para los jóvenes, no está alineada del todo a sus necesidades y demandas por vivir en un mundo globalizado, pragmático y liberal;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33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Educación</a:t>
            </a:r>
            <a:endParaRPr/>
          </a:p>
        </p:txBody>
      </p:sp>
      <p:sp>
        <p:nvSpPr>
          <p:cNvPr id="235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No existe congruencia entre los valores sociales que formalmente se les inculca en la escuela y su reafirmación en su vida cotidiana.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Los maestros y  los padres de familia  han disminuido  su capacidad de ayudar a los jóvenes en sus angustias.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No existen herramientas que orienten a los profesores y educandos para afrontar conductas de violencia en las aulas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Insuficiente oferta de servicios para primera infancia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Las escuelas como espacios donde se ejerce violencia</a:t>
            </a:r>
            <a:endParaRPr/>
          </a:p>
        </p:txBody>
      </p:sp>
      <p:pic>
        <p:nvPicPr>
          <p:cNvPr descr="" id="236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Efectos</a:t>
            </a:r>
            <a:endParaRPr/>
          </a:p>
        </p:txBody>
      </p:sp>
      <p:sp>
        <p:nvSpPr>
          <p:cNvPr id="238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Reducción  de la educación, las escuelas y los maestros en sus papel de contención social de las violencias y de construcción de resilencias y de paz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Incremento de la población en rezago educativo y en situación de no estudia, no trabaja y no ayuda en el hogar.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Mayor población joven en riesgo de ser reclutada para actividades delictivas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Falta de atención a primera infancia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39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457200" y="274680"/>
            <a:ext cx="8229240" cy="56160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Discriminación</a:t>
            </a:r>
            <a:endParaRPr/>
          </a:p>
        </p:txBody>
      </p:sp>
      <p:sp>
        <p:nvSpPr>
          <p:cNvPr id="241" name="TextShape 2"/>
          <p:cNvSpPr txBox="1"/>
          <p:nvPr/>
        </p:nvSpPr>
        <p:spPr>
          <a:xfrm>
            <a:off x="785880" y="1052640"/>
            <a:ext cx="7929360" cy="5805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Discriminación visible (clases sociales, oriundos y foráneos o migrantes, jóvenes, población LGBTTTI, población indígena)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Discriminación invisible (mujeres, adultos mayores, personas con discapacidad)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Percepción de mayor discriminación por factores de riqueza: apariencia física y forma de vestir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400">
                <a:solidFill>
                  <a:srgbClr val="000000"/>
                </a:solidFill>
                <a:latin typeface="Arial"/>
              </a:rPr>
              <a:t>Creciente intolerancia y violencia hacia población migrante en ciertas regiones del país y criminalización de la población migrante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42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Discriminación</a:t>
            </a:r>
            <a:endParaRPr/>
          </a:p>
        </p:txBody>
      </p:sp>
      <p:sp>
        <p:nvSpPr>
          <p:cNvPr id="244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Políticas represivas por parte del Estado: proceso de criminalización y, en ocasiones, con una tendencia a la “limpieza social” de las expresiones y disidencias juveniles, así como de los imaginarios juveniles asociados a la pobreza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Patrones de exclusión de jóvenes hacia jóvenes por diversas culturas urbanas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Ausencia e insuficiencia de espacios de socialización de los jóvenes, así como de políticas y programas pertinentes y adecuados para la diversidad de jóvene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45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Empleo e ingresos</a:t>
            </a:r>
            <a:endParaRPr/>
          </a:p>
        </p:txBody>
      </p:sp>
      <p:sp>
        <p:nvSpPr>
          <p:cNvPr id="247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Insuficiente crecimiento de la economía.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Insuficiente creación de empleos formales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Creación de empleos de baja calidad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Precarización de las condiciones del trabajo formal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Deterioro del poder adquisitivo de los salarios y contención salarial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Impactos diferenciados de las crisis.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del ambulantaje y de actividades informales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48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Empleo e ingresos</a:t>
            </a:r>
            <a:endParaRPr/>
          </a:p>
        </p:txBody>
      </p:sp>
      <p:sp>
        <p:nvSpPr>
          <p:cNvPr id="250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Diferenciación por sexo y edad de la demanda de trabajadores en ciudades de maquila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Mayor impacto del desempleo en ciudades de frontera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El desempleo puede durar mucho más.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 horas trabajadas y de actividades múltiples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 la migración por razones de trabajo e ingresos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51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Familias</a:t>
            </a:r>
            <a:endParaRPr/>
          </a:p>
        </p:txBody>
      </p:sp>
      <p:sp>
        <p:nvSpPr>
          <p:cNvPr id="253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Precarización del empleo genera precarización de las condiciones de vida de las familias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Gran impacto de la crisis económicas en las familias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Aumento de perceptores y de horas trabajadas por hogar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Aumento de las carga  total de trabajo en las mujeres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Aumento del tiempo de las familias destinado a la obtención de ingresos en detrimento de la economía del cuidado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pic>
        <p:nvPicPr>
          <p:cNvPr descr="" id="254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Familias</a:t>
            </a:r>
            <a:endParaRPr/>
          </a:p>
        </p:txBody>
      </p:sp>
      <p:sp>
        <p:nvSpPr>
          <p:cNvPr id="256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Cambio en la conformación de las familias (monoparentales, dona, unipersonales, extensas no parentales) 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Desplazamiento de los hogares a nuevas zonas de viviendas alejadas.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Jóvenes que tienen que abandonar sus estudios para trabajar o porque ya no pueden cubrir sus gastos escolares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Niños,  niñas y adolscentes que se quedan solos por largos periodos de tiempo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57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Zonas metropolitanas y municipios estudiados </a:t>
            </a:r>
            <a:endParaRPr/>
          </a:p>
        </p:txBody>
      </p:sp>
      <p:sp>
        <p:nvSpPr>
          <p:cNvPr id="178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2003-2005 (alianza INCIDE Social y Consejo Ciudadano de Cd. Juárez)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Ciudad Juárez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2009- 2010 (a cargo de investigadores locales)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Guadalajara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Tijuana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Aguascalientes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Ciudad Juárez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2011 (en curso y a cargo de gobiernos municipales)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170 municipios con recursos del SUBSEMUN</a:t>
            </a:r>
            <a:endParaRPr/>
          </a:p>
        </p:txBody>
      </p:sp>
      <p:pic>
        <p:nvPicPr>
          <p:cNvPr descr="" id="179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Efectos</a:t>
            </a:r>
            <a:endParaRPr/>
          </a:p>
        </p:txBody>
      </p:sp>
      <p:sp>
        <p:nvSpPr>
          <p:cNvPr id="259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Ruptura de roles tradicionales de género con un incremento en las tensiones y conflictos intergenéricos e intergeneracionales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Mayor estrés que se traduce en mayor violencia hacia los hijos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Ruptura de redes familiares y cuidado infantil por migración y distancia física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Debilitamiento y destrucción de filiaciones y desarrollo psicoafectivo entre miembros de las familias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400">
                <a:solidFill>
                  <a:srgbClr val="000000"/>
                </a:solidFill>
                <a:latin typeface="Arial"/>
              </a:rPr>
              <a:t>Deterioro y pérdida de las capacidades y los roles de protección, crianza y cuidado de las familias</a:t>
            </a:r>
            <a:endParaRPr/>
          </a:p>
          <a:p>
            <a:endParaRPr/>
          </a:p>
          <a:p>
            <a:endParaRPr/>
          </a:p>
        </p:txBody>
      </p:sp>
      <p:pic>
        <p:nvPicPr>
          <p:cNvPr descr="" id="260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Shape 1"/>
          <p:cNvSpPr txBox="1"/>
          <p:nvPr/>
        </p:nvSpPr>
        <p:spPr>
          <a:xfrm>
            <a:off x="457200" y="274680"/>
            <a:ext cx="8229240" cy="7250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Salud </a:t>
            </a:r>
            <a:endParaRPr/>
          </a:p>
        </p:txBody>
      </p:sp>
      <p:sp>
        <p:nvSpPr>
          <p:cNvPr id="262" name="TextShape 2"/>
          <p:cNvSpPr txBox="1"/>
          <p:nvPr/>
        </p:nvSpPr>
        <p:spPr>
          <a:xfrm>
            <a:off x="250920" y="1125360"/>
            <a:ext cx="8642160" cy="5732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Limitada oferta de servicios de salud a la población marginada, alejada de los centros de atención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Gran cantidad de población abierta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Disminución de la disponibilidad de información y de métodos anticonceptivos para población joven y aumento del embarazo adolescente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Incremento de la demanda de salud mental frente a insuficiencia de servicios de atención y de recursos </a:t>
            </a:r>
            <a:endParaRPr/>
          </a:p>
          <a:p>
            <a:pPr>
              <a:lnSpc>
                <a:spcPct val="9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del estrés por la inseguridad, la baja de salarios, aumento de horas laborales y el desempleo</a:t>
            </a:r>
            <a:endParaRPr/>
          </a:p>
          <a:p>
            <a:pPr lvl="1">
              <a:lnSpc>
                <a:spcPct val="90000"/>
              </a:lnSpc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incrementan las actitudes ofensivas y defensivas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63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Salud</a:t>
            </a:r>
            <a:endParaRPr/>
          </a:p>
        </p:txBody>
      </p:sp>
      <p:sp>
        <p:nvSpPr>
          <p:cNvPr id="265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 las causas externas de muerte (accidentes, suicidios, asesinatos)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Aumento de suicidios en jóvenes y reducción de la edad del suicidio 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Arial"/>
              </a:rPr>
              <a:t>más frecuentes en niños de hasta 10 años</a:t>
            </a:r>
            <a:endParaRPr/>
          </a:p>
          <a:p>
            <a:pPr>
              <a:lnSpc>
                <a:spcPct val="80000"/>
              </a:lnSpc>
              <a:buSzPct val="25000"/>
              <a:buFont typeface="Arial"/>
              <a:buChar char="•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Inicio de consumo de drogas a edades más tempranas y con sustancias más adictivas</a:t>
            </a:r>
            <a:endParaRPr/>
          </a:p>
          <a:p>
            <a:pPr lvl="1">
              <a:lnSpc>
                <a:spcPct val="80000"/>
              </a:lnSpc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Arial"/>
              </a:rPr>
              <a:t>Entre los 10 y 19 años </a:t>
            </a:r>
            <a:endParaRPr/>
          </a:p>
          <a:p>
            <a:pPr lvl="1">
              <a:lnSpc>
                <a:spcPct val="80000"/>
              </a:lnSpc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Arial"/>
              </a:rPr>
              <a:t>Heroína</a:t>
            </a:r>
            <a:endParaRPr/>
          </a:p>
          <a:p>
            <a:pPr lvl="1">
              <a:lnSpc>
                <a:spcPct val="80000"/>
              </a:lnSpc>
              <a:buSzPct val="25000"/>
              <a:buFont typeface="StarSymbol"/>
              <a:buChar char=""/>
            </a:pPr>
            <a:r>
              <a:rPr lang="es-MX" sz="2600">
                <a:solidFill>
                  <a:srgbClr val="000000"/>
                </a:solidFill>
                <a:latin typeface="Arial"/>
              </a:rPr>
              <a:t>Cocaína</a:t>
            </a:r>
            <a:endParaRPr/>
          </a:p>
          <a:p>
            <a:endParaRPr/>
          </a:p>
        </p:txBody>
      </p:sp>
      <p:pic>
        <p:nvPicPr>
          <p:cNvPr descr="" id="266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Efectos</a:t>
            </a:r>
            <a:endParaRPr/>
          </a:p>
        </p:txBody>
      </p:sp>
      <p:sp>
        <p:nvSpPr>
          <p:cNvPr id="268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Incapacidad del sistema de salud para enfrentar los crecientes retos en materia de salud mental comunitaria (adicciones, depresión, estrés, dolor y luto, suicidio,  angustia, miedo, abandono, etc.)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Desatención a las necesidades específicas por edad y sexo, principalmente de adolescentes, jóvenes, tanto mujeres como hombres y adultos mayores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Regresión en materia de atención a la salud sexual y reproductiva</a:t>
            </a:r>
            <a:endParaRPr/>
          </a:p>
        </p:txBody>
      </p:sp>
      <p:pic>
        <p:nvPicPr>
          <p:cNvPr descr="" id="269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Investigaciones cualitativas</a:t>
            </a:r>
            <a:endParaRPr/>
          </a:p>
        </p:txBody>
      </p:sp>
      <p:sp>
        <p:nvSpPr>
          <p:cNvPr id="181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De segundo nivel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A partir de:</a:t>
            </a:r>
            <a:endParaRPr/>
          </a:p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   </a:t>
            </a:r>
            <a:r>
              <a:rPr lang="es-MX" sz="2600">
                <a:solidFill>
                  <a:srgbClr val="000000"/>
                </a:solidFill>
                <a:latin typeface="Arial"/>
              </a:rPr>
              <a:t>investigaciones disponibles</a:t>
            </a:r>
            <a:endParaRPr/>
          </a:p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   </a:t>
            </a:r>
            <a:r>
              <a:rPr lang="es-MX" sz="2600">
                <a:solidFill>
                  <a:srgbClr val="000000"/>
                </a:solidFill>
                <a:latin typeface="Arial"/>
              </a:rPr>
              <a:t>estadísticas accesibles</a:t>
            </a:r>
            <a:endParaRPr/>
          </a:p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   </a:t>
            </a:r>
            <a:r>
              <a:rPr lang="es-MX" sz="2600">
                <a:solidFill>
                  <a:srgbClr val="000000"/>
                </a:solidFill>
                <a:latin typeface="Arial"/>
              </a:rPr>
              <a:t>entrevistas a informantes calificados</a:t>
            </a:r>
            <a:endParaRPr/>
          </a:p>
          <a:p>
            <a:pPr>
              <a:lnSpc>
                <a:spcPct val="100000"/>
              </a:lnSpc>
            </a:pPr>
            <a:r>
              <a:rPr lang="es-MX" sz="2600">
                <a:solidFill>
                  <a:srgbClr val="000000"/>
                </a:solidFill>
                <a:latin typeface="Arial"/>
              </a:rPr>
              <a:t>   </a:t>
            </a:r>
            <a:r>
              <a:rPr lang="es-MX" sz="2600">
                <a:solidFill>
                  <a:srgbClr val="000000"/>
                </a:solidFill>
                <a:latin typeface="Arial"/>
              </a:rPr>
              <a:t>grupos focales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Realizadas en 6 meses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600">
                <a:solidFill>
                  <a:srgbClr val="000000"/>
                </a:solidFill>
                <a:latin typeface="Arial"/>
              </a:rPr>
              <a:t>Pocos recursos</a:t>
            </a:r>
            <a:endParaRPr/>
          </a:p>
        </p:txBody>
      </p:sp>
      <p:pic>
        <p:nvPicPr>
          <p:cNvPr descr="" id="182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357120" y="260280"/>
            <a:ext cx="8786520" cy="102528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Arial"/>
              </a:rPr>
              <a:t>Factores de las violencias</a:t>
            </a:r>
            <a:endParaRPr/>
          </a:p>
        </p:txBody>
      </p:sp>
      <p:sp>
        <p:nvSpPr>
          <p:cNvPr id="184" name="TextShape 2"/>
          <p:cNvSpPr txBox="1"/>
          <p:nvPr/>
        </p:nvSpPr>
        <p:spPr>
          <a:xfrm>
            <a:off x="324000" y="1285920"/>
            <a:ext cx="8351640" cy="50954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es-MX" sz="2400">
                <a:solidFill>
                  <a:srgbClr val="000000"/>
                </a:solidFill>
                <a:latin typeface="Arial"/>
              </a:rPr>
              <a:t>Precursores</a:t>
            </a:r>
            <a:r>
              <a:rPr lang="es-MX" sz="2400">
                <a:solidFill>
                  <a:srgbClr val="000000"/>
                </a:solidFill>
                <a:latin typeface="Arial"/>
              </a:rPr>
              <a:t>: Procesos y situaciones que generan condiciones propicias para su manifestación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es-MX" sz="2400">
                <a:solidFill>
                  <a:srgbClr val="000000"/>
                </a:solidFill>
                <a:latin typeface="Arial"/>
              </a:rPr>
              <a:t>Detonadores</a:t>
            </a:r>
            <a:r>
              <a:rPr lang="es-MX" sz="2400">
                <a:solidFill>
                  <a:srgbClr val="000000"/>
                </a:solidFill>
                <a:latin typeface="Arial"/>
              </a:rPr>
              <a:t>: Eventos o sucesos macrosociales que irrumpen y generan cambios  de tendencias o situaciones  que aceleran las violencias (catástrofes ambientales, crisis económicas o políticas, cierre  o apertura de fronteras)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es-MX" sz="2400">
                <a:solidFill>
                  <a:srgbClr val="000000"/>
                </a:solidFill>
                <a:latin typeface="Arial"/>
              </a:rPr>
              <a:t>De riesgo</a:t>
            </a:r>
            <a:r>
              <a:rPr lang="es-MX" sz="2400">
                <a:solidFill>
                  <a:srgbClr val="000000"/>
                </a:solidFill>
                <a:latin typeface="Arial"/>
              </a:rPr>
              <a:t>: Indicadores demográficos, sociales, económicos y políticos que advierten de la existencia de tensiones y conflictos importantes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es-MX" sz="2400">
                <a:solidFill>
                  <a:srgbClr val="000000"/>
                </a:solidFill>
                <a:latin typeface="Arial"/>
              </a:rPr>
              <a:t>De contención</a:t>
            </a:r>
            <a:r>
              <a:rPr lang="es-MX" sz="2400">
                <a:solidFill>
                  <a:srgbClr val="000000"/>
                </a:solidFill>
                <a:latin typeface="Arial"/>
              </a:rPr>
              <a:t>: capacidades, conductas, agencias o colectivos que favorecen salidas pacíficas a los conflictos y a las tensiones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85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722160" y="952560"/>
            <a:ext cx="7772040" cy="136188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Desarrollo urbano</a:t>
            </a:r>
            <a:endParaRPr/>
          </a:p>
        </p:txBody>
      </p:sp>
      <p:sp>
        <p:nvSpPr>
          <p:cNvPr id="187" name="TextShape 2"/>
          <p:cNvSpPr txBox="1"/>
          <p:nvPr/>
        </p:nvSpPr>
        <p:spPr>
          <a:xfrm>
            <a:off x="722160" y="2548080"/>
            <a:ext cx="7772040" cy="13377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pic>
        <p:nvPicPr>
          <p:cNvPr descr="" id="188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324000" y="-22320"/>
            <a:ext cx="8229240" cy="137916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400">
                <a:solidFill>
                  <a:srgbClr val="696464"/>
                </a:solidFill>
                <a:latin typeface="Arial"/>
              </a:rPr>
              <a:t>Desarrollo urbano</a:t>
            </a:r>
            <a:endParaRPr/>
          </a:p>
        </p:txBody>
      </p:sp>
      <p:sp>
        <p:nvSpPr>
          <p:cNvPr id="190" name="TextShape 2"/>
          <p:cNvSpPr txBox="1"/>
          <p:nvPr/>
        </p:nvSpPr>
        <p:spPr>
          <a:xfrm>
            <a:off x="714240" y="1428840"/>
            <a:ext cx="8000640" cy="54288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Eliminación de los cinturones ejidales de contención de la expansión urbana en 1992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Liberación de mercado de tierras y de viviendas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Descentralización de atribuciones en materia de ordenamiento urbano, sin cambio en la estructura y organización de los municipios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Desregulación del crecimiento urbano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91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714240" y="274680"/>
            <a:ext cx="797220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400">
                <a:solidFill>
                  <a:srgbClr val="696464"/>
                </a:solidFill>
                <a:latin typeface="Franklin Gothic Book"/>
              </a:rPr>
              <a:t>Desarrollo urbano</a:t>
            </a:r>
            <a:endParaRPr/>
          </a:p>
        </p:txBody>
      </p:sp>
      <p:sp>
        <p:nvSpPr>
          <p:cNvPr id="193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Crecimiento del capital inmobiliario y de su poder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Política públicas de crecimiento urbano y de la vivienda en manos del sector privado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Corrupción creciente en materia de licencias de uso del suelo, densidades, calidad y tipo de vivienda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2"/>
              <a:buChar char=""/>
            </a:pPr>
            <a:r>
              <a:rPr lang="es-MX" sz="2800">
                <a:solidFill>
                  <a:srgbClr val="000000"/>
                </a:solidFill>
                <a:latin typeface="Arial"/>
              </a:rPr>
              <a:t>Incapacidad de los gobiernos municipales para asegurar servicios de vigilancia, redes de agua, drenaje y alumbrado. Recolección de basura.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94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anchor="b" bIns="91440" lIns="90000" rIns="90000" tIns="45000"/>
          <a:p>
            <a:pPr>
              <a:lnSpc>
                <a:spcPct val="100000"/>
              </a:lnSpc>
            </a:pPr>
            <a:r>
              <a:rPr lang="es-MX" sz="4000">
                <a:solidFill>
                  <a:srgbClr val="696464"/>
                </a:solidFill>
                <a:latin typeface="Franklin Gothic Book"/>
              </a:rPr>
              <a:t>Desarrollo urbano</a:t>
            </a:r>
            <a:endParaRPr/>
          </a:p>
        </p:txBody>
      </p:sp>
      <p:sp>
        <p:nvSpPr>
          <p:cNvPr id="196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Crecimiento horizontal expansivo de las ciudades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Invasiones en zonas de alto riesgo, con viviendas precarias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Especulación de la tierra urbana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Alta proporción de terrenos baldíos en el territorio de las ciudades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Nuevos desarrollos inmobiliarios alejados de las ciudades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"/>
            </a:pPr>
            <a:r>
              <a:rPr lang="es-MX" sz="2800">
                <a:solidFill>
                  <a:srgbClr val="000000"/>
                </a:solidFill>
                <a:latin typeface="Arial"/>
              </a:rPr>
              <a:t>Urbanización hormiga desordenada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97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29720" y="6143760"/>
            <a:ext cx="755280" cy="52200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